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16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51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4446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358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752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891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877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44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49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05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80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21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06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48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95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46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A2529-1BCF-434E-9131-26F1638704CD}" type="datetimeFigureOut">
              <a:rPr lang="ru-RU" smtClean="0"/>
              <a:t>07.07.2014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DD38B4-E6BF-4F6A-A7E5-366BB7A920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952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91571" y="1638886"/>
            <a:ext cx="86799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/>
              <a:t>Федеральные клинические</a:t>
            </a:r>
          </a:p>
          <a:p>
            <a:pPr algn="just"/>
            <a:r>
              <a:rPr lang="ru-RU" sz="4400" dirty="0"/>
              <a:t>р</a:t>
            </a:r>
            <a:r>
              <a:rPr lang="ru-RU" sz="4400" dirty="0" smtClean="0"/>
              <a:t>екомендации по диагностике и лечению</a:t>
            </a:r>
            <a:r>
              <a:rPr lang="ru-RU" sz="4400" dirty="0"/>
              <a:t> </a:t>
            </a:r>
            <a:r>
              <a:rPr lang="ru-RU" sz="4400" dirty="0" smtClean="0"/>
              <a:t>туберкулеза органов дыхания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7319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3916" y="0"/>
            <a:ext cx="79384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FFFF00"/>
                </a:solidFill>
              </a:rPr>
              <a:t>4. Препараты, применяемые в лечении туберкулеза, </a:t>
            </a:r>
            <a:r>
              <a:rPr lang="ru-RU" sz="2000" dirty="0" smtClean="0">
                <a:solidFill>
                  <a:srgbClr val="FFFF00"/>
                </a:solidFill>
              </a:rPr>
              <a:t>подразделяются </a:t>
            </a:r>
            <a:r>
              <a:rPr lang="ru-RU" sz="2000" dirty="0">
                <a:solidFill>
                  <a:srgbClr val="FFFF00"/>
                </a:solidFill>
              </a:rPr>
              <a:t>на противотуберкулезные препараты 1-го ряда</a:t>
            </a:r>
            <a:r>
              <a:rPr lang="ru-RU" sz="2000" dirty="0"/>
              <a:t>, </a:t>
            </a:r>
            <a:r>
              <a:rPr lang="ru-RU" sz="1400" dirty="0"/>
              <a:t>основные (</a:t>
            </a:r>
            <a:r>
              <a:rPr lang="ru-RU" sz="1400" dirty="0" smtClean="0"/>
              <a:t>препараты </a:t>
            </a:r>
            <a:r>
              <a:rPr lang="ru-RU" sz="1400" dirty="0"/>
              <a:t>выбора для лечения туберкулеза, вызванного лекарственно </a:t>
            </a:r>
            <a:r>
              <a:rPr lang="ru-RU" sz="1400" dirty="0" smtClean="0"/>
              <a:t>чувствительными </a:t>
            </a:r>
            <a:r>
              <a:rPr lang="ru-RU" sz="1400" dirty="0"/>
              <a:t>микобактериями) – </a:t>
            </a:r>
            <a:r>
              <a:rPr lang="ru-RU" sz="1400" dirty="0" err="1"/>
              <a:t>изониазид</a:t>
            </a:r>
            <a:r>
              <a:rPr lang="ru-RU" sz="1400" dirty="0"/>
              <a:t>, </a:t>
            </a:r>
            <a:r>
              <a:rPr lang="ru-RU" sz="1400" dirty="0" err="1"/>
              <a:t>рифампицин</a:t>
            </a:r>
            <a:r>
              <a:rPr lang="ru-RU" sz="1400" dirty="0"/>
              <a:t>, </a:t>
            </a:r>
            <a:r>
              <a:rPr lang="ru-RU" sz="1400" dirty="0" err="1" smtClean="0"/>
              <a:t>рифабутин</a:t>
            </a:r>
            <a:r>
              <a:rPr lang="ru-RU" sz="1400" dirty="0"/>
              <a:t>, </a:t>
            </a:r>
            <a:r>
              <a:rPr lang="ru-RU" sz="1400" dirty="0" err="1"/>
              <a:t>пиразинамид</a:t>
            </a:r>
            <a:r>
              <a:rPr lang="ru-RU" sz="1400" dirty="0"/>
              <a:t>, </a:t>
            </a:r>
            <a:r>
              <a:rPr lang="ru-RU" sz="1400" dirty="0" err="1"/>
              <a:t>этамбутол</a:t>
            </a:r>
            <a:r>
              <a:rPr lang="ru-RU" sz="1400" dirty="0"/>
              <a:t>, стрептомицин; </a:t>
            </a:r>
            <a:r>
              <a:rPr lang="ru-RU" sz="2000" dirty="0" smtClean="0">
                <a:solidFill>
                  <a:srgbClr val="FFFF00"/>
                </a:solidFill>
              </a:rPr>
              <a:t>противотуберкулезные препараты </a:t>
            </a:r>
            <a:r>
              <a:rPr lang="ru-RU" sz="2000" dirty="0">
                <a:solidFill>
                  <a:srgbClr val="FFFF00"/>
                </a:solidFill>
              </a:rPr>
              <a:t>2-го ряда</a:t>
            </a:r>
            <a:r>
              <a:rPr lang="ru-RU" sz="1700" dirty="0"/>
              <a:t>, </a:t>
            </a:r>
            <a:r>
              <a:rPr lang="ru-RU" sz="1400" dirty="0"/>
              <a:t>резервные (препараты выбора для лечения </a:t>
            </a:r>
            <a:r>
              <a:rPr lang="ru-RU" sz="1400" dirty="0" smtClean="0"/>
              <a:t>туберкулеза </a:t>
            </a:r>
            <a:r>
              <a:rPr lang="ru-RU" sz="1400" dirty="0"/>
              <a:t>с множественной и широкой лекарственной </a:t>
            </a:r>
            <a:r>
              <a:rPr lang="ru-RU" sz="1400" dirty="0" smtClean="0"/>
              <a:t>устойчивостью микобактерий</a:t>
            </a:r>
            <a:r>
              <a:rPr lang="ru-RU" sz="1400" dirty="0"/>
              <a:t>) – </a:t>
            </a:r>
            <a:r>
              <a:rPr lang="ru-RU" sz="1400" dirty="0" err="1"/>
              <a:t>канамицин</a:t>
            </a:r>
            <a:r>
              <a:rPr lang="ru-RU" sz="1400" dirty="0"/>
              <a:t>, </a:t>
            </a:r>
            <a:r>
              <a:rPr lang="ru-RU" sz="1400" dirty="0" err="1"/>
              <a:t>амикацин</a:t>
            </a:r>
            <a:r>
              <a:rPr lang="ru-RU" sz="1400" dirty="0"/>
              <a:t>, </a:t>
            </a:r>
            <a:r>
              <a:rPr lang="ru-RU" sz="1400" dirty="0" err="1"/>
              <a:t>капреомицин</a:t>
            </a:r>
            <a:r>
              <a:rPr lang="ru-RU" sz="1400" dirty="0"/>
              <a:t>, </a:t>
            </a:r>
            <a:r>
              <a:rPr lang="ru-RU" sz="1400" dirty="0" err="1" smtClean="0"/>
              <a:t>левофлоксацин,моксифлоксацин</a:t>
            </a:r>
            <a:r>
              <a:rPr lang="ru-RU" sz="1400" dirty="0"/>
              <a:t>, </a:t>
            </a:r>
            <a:r>
              <a:rPr lang="ru-RU" sz="1400" dirty="0" err="1"/>
              <a:t>офлоксацин</a:t>
            </a:r>
            <a:r>
              <a:rPr lang="ru-RU" sz="1400" dirty="0"/>
              <a:t>, </a:t>
            </a:r>
            <a:r>
              <a:rPr lang="ru-RU" sz="1400" dirty="0" err="1"/>
              <a:t>протионамид</a:t>
            </a:r>
            <a:r>
              <a:rPr lang="ru-RU" sz="1400" dirty="0"/>
              <a:t>, </a:t>
            </a:r>
            <a:r>
              <a:rPr lang="ru-RU" sz="1400" dirty="0" err="1"/>
              <a:t>этионамид</a:t>
            </a:r>
            <a:r>
              <a:rPr lang="ru-RU" sz="1400" dirty="0"/>
              <a:t>, </a:t>
            </a:r>
            <a:r>
              <a:rPr lang="ru-RU" sz="1400" dirty="0" err="1" smtClean="0"/>
              <a:t>циклосерин,теризидон</a:t>
            </a:r>
            <a:r>
              <a:rPr lang="ru-RU" sz="1400" dirty="0"/>
              <a:t>, </a:t>
            </a:r>
            <a:r>
              <a:rPr lang="ru-RU" sz="1400" dirty="0" err="1"/>
              <a:t>аминосалициловая</a:t>
            </a:r>
            <a:r>
              <a:rPr lang="ru-RU" sz="1400" dirty="0"/>
              <a:t> кислота, </a:t>
            </a:r>
            <a:r>
              <a:rPr lang="ru-RU" sz="1400" dirty="0" err="1"/>
              <a:t>бедаквилин</a:t>
            </a:r>
            <a:r>
              <a:rPr lang="ru-RU" sz="1400" dirty="0"/>
              <a:t> </a:t>
            </a:r>
            <a:r>
              <a:rPr lang="ru-RU" sz="2000" dirty="0">
                <a:solidFill>
                  <a:srgbClr val="FFFF00"/>
                </a:solidFill>
              </a:rPr>
              <a:t>и препараты </a:t>
            </a:r>
            <a:r>
              <a:rPr lang="ru-RU" sz="2000" dirty="0" smtClean="0">
                <a:solidFill>
                  <a:srgbClr val="FFFF00"/>
                </a:solidFill>
              </a:rPr>
              <a:t>3-го ряда</a:t>
            </a:r>
            <a:r>
              <a:rPr lang="ru-RU" sz="2200" dirty="0" smtClean="0">
                <a:solidFill>
                  <a:srgbClr val="FFFF00"/>
                </a:solidFill>
              </a:rPr>
              <a:t> </a:t>
            </a:r>
            <a:r>
              <a:rPr lang="ru-RU" sz="1400" dirty="0"/>
              <a:t>– </a:t>
            </a:r>
            <a:r>
              <a:rPr lang="ru-RU" sz="1400" dirty="0" smtClean="0"/>
              <a:t>другие противотуберкулезные </a:t>
            </a:r>
            <a:r>
              <a:rPr lang="ru-RU" sz="1400" dirty="0"/>
              <a:t>и антибактериальные </a:t>
            </a:r>
            <a:r>
              <a:rPr lang="ru-RU" sz="1400" dirty="0" smtClean="0"/>
              <a:t>препараты</a:t>
            </a:r>
            <a:r>
              <a:rPr lang="ru-RU" sz="1400" dirty="0"/>
              <a:t>, рекомендованные для лечения туберкулеза в особых ситуациях </a:t>
            </a:r>
            <a:r>
              <a:rPr lang="ru-RU" sz="1400" dirty="0" smtClean="0"/>
              <a:t>– </a:t>
            </a:r>
            <a:r>
              <a:rPr lang="ru-RU" sz="1400" dirty="0" err="1" smtClean="0"/>
              <a:t>линезолид</a:t>
            </a:r>
            <a:r>
              <a:rPr lang="ru-RU" sz="1400" dirty="0"/>
              <a:t>, амоксициллина </a:t>
            </a:r>
            <a:r>
              <a:rPr lang="ru-RU" sz="1400" dirty="0" err="1"/>
              <a:t>клавуланат</a:t>
            </a:r>
            <a:r>
              <a:rPr lang="ru-RU" sz="1400" dirty="0"/>
              <a:t>, </a:t>
            </a:r>
            <a:r>
              <a:rPr lang="ru-RU" sz="1400" dirty="0" err="1"/>
              <a:t>кларитромицин</a:t>
            </a:r>
            <a:r>
              <a:rPr lang="ru-RU" sz="1400" dirty="0"/>
              <a:t>, </a:t>
            </a:r>
            <a:r>
              <a:rPr lang="ru-RU" sz="1400" dirty="0" err="1" smtClean="0"/>
              <a:t>имипенем</a:t>
            </a:r>
            <a:r>
              <a:rPr lang="en-US" sz="1400" dirty="0"/>
              <a:t>/</a:t>
            </a:r>
            <a:r>
              <a:rPr lang="ru-RU" sz="1400" dirty="0" err="1" smtClean="0"/>
              <a:t>циластатин</a:t>
            </a:r>
            <a:r>
              <a:rPr lang="ru-RU" sz="1400" dirty="0"/>
              <a:t>, </a:t>
            </a:r>
            <a:r>
              <a:rPr lang="ru-RU" sz="1700" dirty="0" err="1"/>
              <a:t>меропенем</a:t>
            </a:r>
            <a:r>
              <a:rPr lang="ru-RU" sz="1700" dirty="0"/>
              <a:t>.</a:t>
            </a:r>
            <a:r>
              <a:rPr lang="ru-RU" b="0" i="0" u="none" strike="noStrike" baseline="0" dirty="0" smtClean="0">
                <a:latin typeface="TimesNewRomanPSMT"/>
              </a:rPr>
              <a:t> </a:t>
            </a:r>
            <a:br>
              <a:rPr lang="ru-RU" b="0" i="0" u="none" strike="noStrike" baseline="0" dirty="0" smtClean="0">
                <a:latin typeface="TimesNewRomanPSMT"/>
              </a:rPr>
            </a:br>
            <a:r>
              <a:rPr lang="ru-RU" sz="2000" b="0" i="0" u="none" strike="noStrike" baseline="0" dirty="0" smtClean="0">
                <a:solidFill>
                  <a:srgbClr val="FFFF00"/>
                </a:solidFill>
                <a:latin typeface="TimesNewRomanPSMT"/>
              </a:rPr>
              <a:t>5. Режим химиотерапии – это комбинация </a:t>
            </a:r>
            <a:r>
              <a:rPr lang="ru-RU" sz="2000" b="0" i="0" u="none" strike="noStrike" baseline="0" dirty="0" err="1" smtClean="0">
                <a:solidFill>
                  <a:srgbClr val="FFFF00"/>
                </a:solidFill>
                <a:latin typeface="TimesNewRomanPSMT"/>
              </a:rPr>
              <a:t>противотуберкулез</a:t>
            </a:r>
            <a:r>
              <a:rPr lang="ru-RU" sz="2000" b="0" i="0" u="none" strike="noStrike" baseline="0" dirty="0" smtClean="0">
                <a:solidFill>
                  <a:srgbClr val="FFFF00"/>
                </a:solidFill>
                <a:latin typeface="TimesNewRomanPSMT"/>
              </a:rPr>
              <a:t>-</a:t>
            </a:r>
          </a:p>
          <a:p>
            <a:pPr algn="just"/>
            <a:r>
              <a:rPr lang="ru-RU" sz="2000" b="0" i="0" u="none" strike="noStrike" baseline="0" dirty="0" err="1" smtClean="0">
                <a:solidFill>
                  <a:srgbClr val="FFFF00"/>
                </a:solidFill>
                <a:latin typeface="TimesNewRomanPSMT"/>
              </a:rPr>
              <a:t>ных</a:t>
            </a:r>
            <a:r>
              <a:rPr lang="ru-RU" sz="2000" b="0" i="0" u="none" strike="noStrike" baseline="0" dirty="0" smtClean="0">
                <a:solidFill>
                  <a:srgbClr val="FFFF00"/>
                </a:solidFill>
                <a:latin typeface="TimesNewRomanPSMT"/>
              </a:rPr>
              <a:t> и антибактериальных препаратов, длительность и кратность их</a:t>
            </a:r>
            <a:r>
              <a:rPr lang="ru-RU" sz="2000" b="0" i="0" u="none" strike="noStrike" dirty="0" smtClean="0">
                <a:solidFill>
                  <a:srgbClr val="FFFF00"/>
                </a:solidFill>
                <a:latin typeface="TimesNewRomanPSMT"/>
              </a:rPr>
              <a:t> </a:t>
            </a:r>
            <a:r>
              <a:rPr lang="ru-RU" sz="2000" b="0" i="0" u="none" strike="noStrike" baseline="0" dirty="0" smtClean="0">
                <a:solidFill>
                  <a:srgbClr val="FFFF00"/>
                </a:solidFill>
                <a:latin typeface="TimesNewRomanPSMT"/>
              </a:rPr>
              <a:t>приема, сроки и содержание контрольных исследований, а также организационные </a:t>
            </a:r>
          </a:p>
          <a:p>
            <a:pPr algn="just"/>
            <a:r>
              <a:rPr lang="ru-RU" sz="2000" dirty="0">
                <a:solidFill>
                  <a:srgbClr val="FFFF00"/>
                </a:solidFill>
              </a:rPr>
              <a:t>6. В процессе химиотерапии обязателен непосредственный кон-</a:t>
            </a:r>
          </a:p>
          <a:p>
            <a:pPr algn="just"/>
            <a:r>
              <a:rPr lang="ru-RU" sz="2000" dirty="0" err="1">
                <a:solidFill>
                  <a:srgbClr val="FFFF00"/>
                </a:solidFill>
              </a:rPr>
              <a:t>троль</a:t>
            </a:r>
            <a:r>
              <a:rPr lang="ru-RU" sz="2000" dirty="0">
                <a:solidFill>
                  <a:srgbClr val="FFFF00"/>
                </a:solidFill>
              </a:rPr>
              <a:t> медицинского персонала за </a:t>
            </a:r>
            <a:r>
              <a:rPr lang="ru-RU" sz="2000" dirty="0" smtClean="0">
                <a:solidFill>
                  <a:srgbClr val="FFFF00"/>
                </a:solidFill>
              </a:rPr>
              <a:t>приемом противотуберкулезных препаратов</a:t>
            </a:r>
            <a:r>
              <a:rPr lang="ru-RU" sz="2000" dirty="0">
                <a:solidFill>
                  <a:srgbClr val="FFFF00"/>
                </a:solidFill>
              </a:rPr>
              <a:t>.</a:t>
            </a:r>
          </a:p>
          <a:p>
            <a:pPr algn="just"/>
            <a:r>
              <a:rPr lang="ru-RU" sz="1400" dirty="0"/>
              <a:t>В процессе химиотерапии больных туберкулезом назначается </a:t>
            </a:r>
            <a:r>
              <a:rPr lang="ru-RU" sz="1400" dirty="0" smtClean="0"/>
              <a:t>сопутствующая </a:t>
            </a:r>
            <a:r>
              <a:rPr lang="ru-RU" sz="1400" dirty="0"/>
              <a:t>терапия для предотвращения и коррекции </a:t>
            </a:r>
            <a:r>
              <a:rPr lang="ru-RU" sz="1400" dirty="0" smtClean="0"/>
              <a:t>побочных действий.</a:t>
            </a:r>
            <a:endParaRPr lang="ru-RU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91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7601" y="2548298"/>
            <a:ext cx="5202963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900" b="1" i="0" u="none" strike="noStrike" baseline="0" dirty="0" smtClean="0">
                <a:solidFill>
                  <a:schemeClr val="accent1"/>
                </a:solidFill>
                <a:latin typeface="TimesNewRomanPS-BoldMT"/>
              </a:rPr>
              <a:t>РЕЖИМЫ ХИМИОТЕРАПИИ</a:t>
            </a:r>
            <a:endParaRPr lang="ru-RU" sz="2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0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807848"/>
              </p:ext>
            </p:extLst>
          </p:nvPr>
        </p:nvGraphicFramePr>
        <p:xfrm>
          <a:off x="-1" y="95534"/>
          <a:ext cx="12192000" cy="676246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95263"/>
                <a:gridCol w="3656479"/>
                <a:gridCol w="3656479"/>
                <a:gridCol w="3783779"/>
              </a:tblGrid>
              <a:tr h="475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Показания к назначению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Интенсивная фаза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Фаза продолжения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Туб-з органов дыхания с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бактериовыделением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(МБТ+):</a:t>
                      </a:r>
                      <a:endParaRPr lang="ru-RU" sz="28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при сохраненной чувствительности МБТ к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впервые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выявленые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б-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ные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до получения ТЛЧ возбудителя, кроме заболевших из контакта с МЛУ;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рецидивы туб-за, повторные курсы лечения до получения ТЛЧ, если ранее МБТ были чувствительны к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или ЛУ не определялась.</a:t>
                      </a: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менее 2 мес.(60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 R Z E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при противопоказаниях к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– ХТ тремя препаратами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 R E 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- 3 мес. (90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доз)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Продление интенсивной фазы осуществляется по решению ВК.</a:t>
                      </a: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Не менее 4 мес.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 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(120 </a:t>
                      </a:r>
                      <a:r>
                        <a:rPr lang="ru-RU" sz="280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(впервые выявленным пациентам)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Не менее 5 мес.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(150 </a:t>
                      </a:r>
                      <a:r>
                        <a:rPr lang="ru-RU" sz="280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при повторном лечении, рецидиве туб-за;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не менее  12 мес. (360 </a:t>
                      </a:r>
                      <a:r>
                        <a:rPr lang="ru-RU" sz="280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при туб. менингите и КСТ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Рекомендуется ежедневный прием химиопрепаратов.</a:t>
                      </a: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74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561163"/>
              </p:ext>
            </p:extLst>
          </p:nvPr>
        </p:nvGraphicFramePr>
        <p:xfrm>
          <a:off x="409433" y="655092"/>
          <a:ext cx="11000094" cy="7915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8189"/>
                <a:gridCol w="3299017"/>
                <a:gridCol w="3299017"/>
                <a:gridCol w="3413871"/>
              </a:tblGrid>
              <a:tr h="791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Показания к назначению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Интенсивная фаза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Фаза продолжения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76782"/>
              </p:ext>
            </p:extLst>
          </p:nvPr>
        </p:nvGraphicFramePr>
        <p:xfrm>
          <a:off x="409432" y="1555844"/>
          <a:ext cx="11000096" cy="5181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8189"/>
                <a:gridCol w="3299017"/>
                <a:gridCol w="3299017"/>
                <a:gridCol w="3413873"/>
              </a:tblGrid>
              <a:tr h="4763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Туб-з с резистентностью к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или сочетанию к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и др. ХП, кроме 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800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менее 3 мес. (90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</a:t>
                      </a:r>
                      <a:r>
                        <a:rPr lang="en-US" sz="2800" b="1" i="1" baseline="-25000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 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(А,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Cap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при ЛУ к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 E 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минимум  4 ХП. К которым сохранена чувствительность (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</a:t>
                      </a:r>
                      <a:r>
                        <a:rPr lang="en-US" sz="2800" b="1" i="1" baseline="-25000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(А,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Cap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</a:t>
                      </a:r>
                      <a:r>
                        <a:rPr lang="en-US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фаза интенсивной терапии удлиняется по решению ВК. Ежемесячный ТЛЧ МГМ</a:t>
                      </a:r>
                      <a:r>
                        <a:rPr lang="ru-RU" sz="2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Не менее 6 мес.  (180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минимум 3 ХП к которым сохранена чувствительность</a:t>
                      </a: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74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68102"/>
              </p:ext>
            </p:extLst>
          </p:nvPr>
        </p:nvGraphicFramePr>
        <p:xfrm>
          <a:off x="568681" y="259308"/>
          <a:ext cx="11000094" cy="76851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8189"/>
                <a:gridCol w="3299017"/>
                <a:gridCol w="3299017"/>
                <a:gridCol w="3413871"/>
              </a:tblGrid>
              <a:tr h="7685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Показания к назначению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Интенсивная фаза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Фаза продолжения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070986"/>
              </p:ext>
            </p:extLst>
          </p:nvPr>
        </p:nvGraphicFramePr>
        <p:xfrm>
          <a:off x="573207" y="1146412"/>
          <a:ext cx="11027391" cy="5547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90641"/>
                <a:gridCol w="3307203"/>
                <a:gridCol w="3307203"/>
                <a:gridCol w="3422344"/>
              </a:tblGrid>
              <a:tr h="55409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III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Туб-з органов дыхания без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бактериовыделения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 риска МЛУ</a:t>
                      </a:r>
                      <a:endParaRPr lang="ru-RU" sz="28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менее 2м.(60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2 Н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 Z E 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 впервые выявленных больных;</a:t>
                      </a:r>
                    </a:p>
                    <a:p>
                      <a:pPr lvl="1"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Не менее 90 </a:t>
                      </a:r>
                      <a:r>
                        <a:rPr lang="ru-RU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сут.доз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3м. Н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 Z E 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 рецидивов, после перерыва в лечении, повторный случай лечения.</a:t>
                      </a: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Н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 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 впервые выявленных больных (120 доз)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- 5 Н </a:t>
                      </a:r>
                      <a:r>
                        <a:rPr lang="en-US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 E</a:t>
                      </a:r>
                      <a:r>
                        <a:rPr lang="ru-RU" sz="2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рецидив, перерыв в лечении, повторный случай (150 доз).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29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324312"/>
              </p:ext>
            </p:extLst>
          </p:nvPr>
        </p:nvGraphicFramePr>
        <p:xfrm>
          <a:off x="391260" y="99776"/>
          <a:ext cx="11000094" cy="7915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8189"/>
                <a:gridCol w="3299017"/>
                <a:gridCol w="3299017"/>
                <a:gridCol w="3413871"/>
              </a:tblGrid>
              <a:tr h="791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Показания к назначению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Интенсивная фаза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Фаза продолжения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646363"/>
              </p:ext>
            </p:extLst>
          </p:nvPr>
        </p:nvGraphicFramePr>
        <p:xfrm>
          <a:off x="382138" y="968991"/>
          <a:ext cx="11014731" cy="59131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9504"/>
                <a:gridCol w="3303406"/>
                <a:gridCol w="3303406"/>
                <a:gridCol w="3418415"/>
              </a:tblGrid>
              <a:tr h="57795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 ХТ туб-за с МЛУ (ЛУ к Н,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или только 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и высоким риском МЛУ</a:t>
                      </a: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Высокий риск МЛУ: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из достоверного контакта с МЛУ;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ранее получавшие 2 и более неэффективных курсов ХТ;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рецидивы туб-за и др. повторные случаи лечения, если ранее была ЛУ к Н, </a:t>
                      </a:r>
                      <a:r>
                        <a:rPr lang="en-US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отрицательная клинико-рент-генологическая динамика, сохранение или появление МБТ+ на фоне контролируемого лечения по стандартным режимам ХТ.</a:t>
                      </a: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Стандартный режим ХТ по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режиму: не менее 8мес. -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Cap F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лево,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Cs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PAS </a:t>
                      </a:r>
                      <a:r>
                        <a:rPr lang="en-US" sz="22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Et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возможен индивидуализированный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режим (ХТ  препаратами    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ряда и </a:t>
                      </a:r>
                      <a:r>
                        <a:rPr lang="en-US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</a:t>
                      </a: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ряда с сохраненной чувствительностью);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длительность интенсивной фазы ХТ: до получения 2-х отрицательных б/посевов мокроты на МБТ с интервалом в 1 месяц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менее 12-18 месяцев;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</a:t>
                      </a:r>
                      <a:r>
                        <a:rPr lang="ru-RU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ХП</a:t>
                      </a:r>
                      <a:r>
                        <a:rPr lang="en-US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F</a:t>
                      </a:r>
                      <a:r>
                        <a:rPr lang="ru-RU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лево</a:t>
                      </a:r>
                      <a:r>
                        <a:rPr lang="en-US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Z, Cs, PAS (</a:t>
                      </a:r>
                      <a:r>
                        <a:rPr lang="en-US" sz="22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2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Et);</a:t>
                      </a:r>
                      <a:endParaRPr lang="ru-RU" sz="2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94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393187"/>
              </p:ext>
            </p:extLst>
          </p:nvPr>
        </p:nvGraphicFramePr>
        <p:xfrm>
          <a:off x="497559" y="112847"/>
          <a:ext cx="11000094" cy="7915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8189"/>
                <a:gridCol w="3299017"/>
                <a:gridCol w="3299017"/>
                <a:gridCol w="3413871"/>
              </a:tblGrid>
              <a:tr h="791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Показания к назначению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Интенсивная фаза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Фаза продолжения</a:t>
                      </a:r>
                      <a:endParaRPr lang="ru-RU" sz="24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63" marR="24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013223"/>
              </p:ext>
            </p:extLst>
          </p:nvPr>
        </p:nvGraphicFramePr>
        <p:xfrm>
          <a:off x="515156" y="1004552"/>
          <a:ext cx="10998556" cy="5715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8051"/>
                <a:gridCol w="3298555"/>
                <a:gridCol w="3298555"/>
                <a:gridCol w="3413395"/>
              </a:tblGrid>
              <a:tr h="5666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Режим ХТ ШЛУ туб-за (ЛУ к  Н,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</a:t>
                      </a:r>
                      <a:r>
                        <a:rPr lang="en-US" sz="2800" b="1" i="1" baseline="-25000" dirty="0" err="1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(А, </a:t>
                      </a:r>
                      <a:r>
                        <a:rPr lang="en-US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Cap</a:t>
                      </a:r>
                      <a:r>
                        <a:rPr lang="ru-RU" sz="28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менее 8 мес.- 6 ХП (</a:t>
                      </a:r>
                      <a:r>
                        <a:rPr lang="en-US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Cap F</a:t>
                      </a:r>
                      <a:r>
                        <a:rPr lang="ru-RU" sz="2500" b="1" i="1" dirty="0" err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мокси</a:t>
                      </a: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Cs PAS</a:t>
                      </a: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ru-RU" sz="2500" b="1" i="1" dirty="0" err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Линезолид</a:t>
                      </a: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 сохранении </a:t>
                      </a:r>
                      <a:r>
                        <a:rPr lang="ru-RU" sz="2500" b="1" i="1" dirty="0" err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чувствительностив</a:t>
                      </a: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режим ХТ может быть включен Е,  </a:t>
                      </a:r>
                      <a:r>
                        <a:rPr lang="en-US" sz="2500" b="1" i="1" dirty="0" err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b="1" i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Длительность интенсивной фазы ХТ: до 4-х отрицательных результатов б/посевов мокроты на МБТ с интервалом в 1 мес.</a:t>
                      </a:r>
                      <a:endParaRPr lang="ru-RU" sz="2500" b="1" i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Длительность 12-18 месяцев;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5 ХП - </a:t>
                      </a:r>
                      <a:r>
                        <a:rPr lang="en-US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</a:t>
                      </a:r>
                      <a:r>
                        <a:rPr lang="ru-RU" sz="25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мокси</a:t>
                      </a:r>
                      <a:r>
                        <a:rPr lang="ru-RU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25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линезолид</a:t>
                      </a:r>
                      <a:r>
                        <a:rPr lang="ru-RU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PAS</a:t>
                      </a:r>
                      <a:r>
                        <a:rPr lang="ru-RU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5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Cs</a:t>
                      </a:r>
                      <a:endParaRPr lang="ru-RU" sz="25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7" marR="60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0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880" y="261242"/>
            <a:ext cx="10393251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NewRomanPS-BoldMT"/>
              </a:rPr>
              <a:t>Контрольный лист для назначения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NewRomanPS-BoldMT"/>
              </a:rPr>
              <a:t>                              режима 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NewRomanPS-BoldMT"/>
              </a:rPr>
              <a:t>химиотерапии туберкулеза</a:t>
            </a:r>
          </a:p>
          <a:p>
            <a:endParaRPr lang="ru-RU" sz="1500" dirty="0" smtClean="0">
              <a:latin typeface="TimesNewRomanPSMT"/>
            </a:endParaRPr>
          </a:p>
          <a:p>
            <a:endParaRPr lang="ru-RU" sz="1500" dirty="0">
              <a:latin typeface="TimesNewRomanPSMT"/>
            </a:endParaRPr>
          </a:p>
          <a:p>
            <a:endParaRPr lang="ru-RU" sz="1500" dirty="0" smtClean="0">
              <a:latin typeface="TimesNewRomanPSMT"/>
            </a:endParaRPr>
          </a:p>
          <a:p>
            <a:endParaRPr lang="ru-RU" sz="1500" dirty="0" smtClean="0">
              <a:latin typeface="TimesNewRomanPSMT"/>
            </a:endParaRPr>
          </a:p>
          <a:p>
            <a:endParaRPr lang="ru-RU" sz="1500" dirty="0">
              <a:latin typeface="TimesNewRomanPSMT"/>
            </a:endParaRPr>
          </a:p>
          <a:p>
            <a:r>
              <a:rPr lang="ru-RU" dirty="0" smtClean="0">
                <a:latin typeface="TimesNewRomanPSMT"/>
              </a:rPr>
              <a:t>Регион___________________________________________________</a:t>
            </a:r>
            <a:endParaRPr lang="ru-RU" dirty="0">
              <a:latin typeface="TimesNewRomanPSMT"/>
            </a:endParaRPr>
          </a:p>
          <a:p>
            <a:r>
              <a:rPr lang="ru-RU" dirty="0">
                <a:latin typeface="TimesNewRomanPSMT"/>
              </a:rPr>
              <a:t>Лечебное учреждение и его </a:t>
            </a:r>
            <a:r>
              <a:rPr lang="ru-RU" dirty="0" smtClean="0">
                <a:latin typeface="TimesNewRomanPSMT"/>
              </a:rPr>
              <a:t>адрес ________________________________________________________</a:t>
            </a:r>
            <a:endParaRPr lang="ru-RU" dirty="0">
              <a:latin typeface="TimesNewRomanPSMT"/>
            </a:endParaRPr>
          </a:p>
          <a:p>
            <a:r>
              <a:rPr lang="ru-RU" dirty="0">
                <a:latin typeface="TimesNewRomanPSMT"/>
              </a:rPr>
              <a:t>Регистрационный номер случая туберкулеза _____________________</a:t>
            </a:r>
          </a:p>
          <a:p>
            <a:r>
              <a:rPr lang="ru-RU" dirty="0">
                <a:latin typeface="TimesNewRomanPSMT"/>
              </a:rPr>
              <a:t>Дата заполнения _____________________</a:t>
            </a:r>
          </a:p>
          <a:p>
            <a:r>
              <a:rPr lang="ru-RU" dirty="0">
                <a:latin typeface="TimesNewRomanPSMT"/>
              </a:rPr>
              <a:t>Отметить знаком «√» нужное:</a:t>
            </a:r>
          </a:p>
          <a:p>
            <a:r>
              <a:rPr lang="ru-RU" dirty="0">
                <a:latin typeface="TimesNewRomanPSMT"/>
              </a:rPr>
              <a:t>1. </a:t>
            </a:r>
            <a:r>
              <a:rPr lang="ru-RU" dirty="0" err="1">
                <a:latin typeface="TimesNewRomanPSMT"/>
              </a:rPr>
              <a:t>Бактериовыделение</a:t>
            </a:r>
            <a:r>
              <a:rPr lang="ru-RU" dirty="0">
                <a:latin typeface="TimesNewRomanPSMT"/>
              </a:rPr>
              <a:t>, подтвержденное любым методом (</a:t>
            </a:r>
            <a:r>
              <a:rPr lang="ru-RU" dirty="0" smtClean="0">
                <a:latin typeface="TimesNewRomanPSMT"/>
              </a:rPr>
              <a:t>бактериоскопия</a:t>
            </a:r>
            <a:r>
              <a:rPr lang="ru-RU" dirty="0">
                <a:latin typeface="TimesNewRomanPSMT"/>
              </a:rPr>
              <a:t>, посев на жидкие или плотные среды)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>
                <a:latin typeface="TimesNewRomanPSMT"/>
              </a:rPr>
              <a:t>1.1. Отсутствует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1.2</a:t>
            </a:r>
            <a:r>
              <a:rPr lang="ru-RU" dirty="0">
                <a:latin typeface="TimesNewRomanPSMT"/>
              </a:rPr>
              <a:t>. Установлено (вписать дату забора материала, метод и </a:t>
            </a:r>
            <a:r>
              <a:rPr lang="ru-RU" dirty="0" smtClean="0">
                <a:latin typeface="TimesNewRomanPSMT"/>
              </a:rPr>
              <a:t>лабораторный </a:t>
            </a:r>
            <a:r>
              <a:rPr lang="ru-RU" dirty="0">
                <a:latin typeface="TimesNewRomanPSMT"/>
              </a:rPr>
              <a:t>№) __________________________________________________</a:t>
            </a:r>
          </a:p>
          <a:p>
            <a:r>
              <a:rPr lang="ru-RU" dirty="0">
                <a:latin typeface="TimesNewRomanPSMT"/>
              </a:rPr>
              <a:t>2. Результат определения лекарственной устойчивости возбудителя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2.1</a:t>
            </a:r>
            <a:r>
              <a:rPr lang="ru-RU" dirty="0">
                <a:latin typeface="TimesNewRomanPSMT"/>
              </a:rPr>
              <a:t>. </a:t>
            </a:r>
            <a:r>
              <a:rPr lang="ru-RU" dirty="0" smtClean="0">
                <a:latin typeface="TimesNewRomanPSMT"/>
              </a:rPr>
              <a:t>Отсутствует</a:t>
            </a:r>
            <a:endParaRPr lang="ru-RU" dirty="0"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2278955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883" y="244698"/>
            <a:ext cx="1175411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NewRomanPSMT"/>
              </a:rPr>
              <a:t>3. Лекарственная чувствительность/устойчивость возбудителя определена (любым методом)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3.1.Чувствительность к </a:t>
            </a:r>
            <a:r>
              <a:rPr lang="ru-RU" dirty="0" err="1" smtClean="0">
                <a:latin typeface="TimesNewRomanPSMT"/>
              </a:rPr>
              <a:t>изониазиду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 _______________________</a:t>
            </a:r>
          </a:p>
          <a:p>
            <a:r>
              <a:rPr lang="ru-RU" dirty="0" smtClean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3.2. Чувствительность к </a:t>
            </a:r>
            <a:r>
              <a:rPr lang="ru-RU" dirty="0" err="1" smtClean="0">
                <a:latin typeface="TimesNewRomanPSMT"/>
              </a:rPr>
              <a:t>рифампицину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 ______________________</a:t>
            </a:r>
          </a:p>
          <a:p>
            <a:r>
              <a:rPr lang="ru-RU" dirty="0" smtClean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3.3. Устойчивость к </a:t>
            </a:r>
            <a:r>
              <a:rPr lang="ru-RU" dirty="0" err="1" smtClean="0">
                <a:latin typeface="TimesNewRomanPSMT"/>
              </a:rPr>
              <a:t>изониазиду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 ____________________________</a:t>
            </a:r>
          </a:p>
          <a:p>
            <a:r>
              <a:rPr lang="ru-RU" dirty="0" smtClean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3.4. Устойчивость к </a:t>
            </a:r>
            <a:r>
              <a:rPr lang="ru-RU" dirty="0" err="1" smtClean="0">
                <a:latin typeface="TimesNewRomanPSMT"/>
              </a:rPr>
              <a:t>рифампицину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 _______________________</a:t>
            </a:r>
          </a:p>
          <a:p>
            <a:r>
              <a:rPr lang="ru-RU" dirty="0" smtClean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3.5. Устойчивость к </a:t>
            </a:r>
            <a:r>
              <a:rPr lang="ru-RU" dirty="0" err="1" smtClean="0">
                <a:latin typeface="TimesNewRomanPSMT"/>
              </a:rPr>
              <a:t>фторхинолонам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 _____________________</a:t>
            </a:r>
          </a:p>
          <a:p>
            <a:r>
              <a:rPr lang="ru-RU" dirty="0" smtClean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3.6. Устойчивость к </a:t>
            </a:r>
            <a:r>
              <a:rPr lang="ru-RU" dirty="0" err="1" smtClean="0">
                <a:latin typeface="TimesNewRomanPSMT"/>
              </a:rPr>
              <a:t>канамицину</a:t>
            </a:r>
            <a:r>
              <a:rPr lang="ru-RU" dirty="0" smtClean="0">
                <a:latin typeface="TimesNewRomanPSMT"/>
              </a:rPr>
              <a:t> и/или </a:t>
            </a:r>
            <a:r>
              <a:rPr lang="ru-RU" dirty="0" err="1" smtClean="0">
                <a:latin typeface="TimesNewRomanPSMT"/>
              </a:rPr>
              <a:t>амикацину</a:t>
            </a:r>
            <a:r>
              <a:rPr lang="ru-RU" dirty="0" smtClean="0">
                <a:latin typeface="TimesNewRomanPSMT"/>
              </a:rPr>
              <a:t> и/или </a:t>
            </a:r>
            <a:r>
              <a:rPr lang="ru-RU" dirty="0" err="1" smtClean="0">
                <a:latin typeface="TimesNewRomanPSMT"/>
              </a:rPr>
              <a:t>капреомицину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 </a:t>
            </a:r>
            <a:r>
              <a:rPr lang="ru-RU" dirty="0" smtClean="0">
                <a:latin typeface="TimesNewRomanPSMT"/>
              </a:rPr>
              <a:t>3.7. Чувствительность к </a:t>
            </a:r>
            <a:r>
              <a:rPr lang="ru-RU" dirty="0" err="1" smtClean="0">
                <a:latin typeface="TimesNewRomanPSMT"/>
              </a:rPr>
              <a:t>фторхинолонам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 ) _________________</a:t>
            </a:r>
          </a:p>
          <a:p>
            <a:r>
              <a:rPr lang="ru-RU" dirty="0" smtClean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</a:t>
            </a:r>
            <a:r>
              <a:rPr lang="ru-RU" dirty="0" smtClean="0">
                <a:latin typeface="TimesNewRomanPSMT"/>
              </a:rPr>
              <a:t>3.8. Чувствительность к </a:t>
            </a:r>
            <a:r>
              <a:rPr lang="ru-RU" dirty="0" err="1" smtClean="0">
                <a:latin typeface="TimesNewRomanPSMT"/>
              </a:rPr>
              <a:t>канамицину</a:t>
            </a:r>
            <a:r>
              <a:rPr lang="ru-RU" dirty="0" smtClean="0">
                <a:latin typeface="TimesNewRomanPSMT"/>
              </a:rPr>
              <a:t> и/или </a:t>
            </a:r>
            <a:r>
              <a:rPr lang="ru-RU" dirty="0" err="1" smtClean="0">
                <a:latin typeface="TimesNewRomanPSMT"/>
              </a:rPr>
              <a:t>амикацину</a:t>
            </a:r>
            <a:r>
              <a:rPr lang="ru-RU" dirty="0" smtClean="0">
                <a:latin typeface="TimesNewRomanPSMT"/>
              </a:rPr>
              <a:t> и/или </a:t>
            </a:r>
            <a:r>
              <a:rPr lang="ru-RU" dirty="0" err="1" smtClean="0">
                <a:latin typeface="TimesNewRomanPSMT"/>
              </a:rPr>
              <a:t>капреомицину</a:t>
            </a:r>
            <a:r>
              <a:rPr lang="ru-RU" dirty="0" smtClean="0">
                <a:latin typeface="TimesNewRomanPSMT"/>
              </a:rPr>
              <a:t> подтверждена (вписать дату забора материала, метод и лабораторный №)______________________________________________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954043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914" y="656822"/>
            <a:ext cx="112561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NewRomanPSMT"/>
              </a:rPr>
              <a:t>4. Наличие риска туберкулеза с множественной </a:t>
            </a:r>
            <a:r>
              <a:rPr lang="ru-RU" dirty="0" smtClean="0">
                <a:latin typeface="TimesNewRomanPSMT"/>
              </a:rPr>
              <a:t>лекарственной устойчивостью </a:t>
            </a:r>
            <a:r>
              <a:rPr lang="ru-RU" dirty="0">
                <a:latin typeface="TimesNewRomanPSMT"/>
              </a:rPr>
              <a:t>возбудителя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4.1</a:t>
            </a:r>
            <a:r>
              <a:rPr lang="ru-RU" dirty="0">
                <a:latin typeface="TimesNewRomanPSMT"/>
              </a:rPr>
              <a:t>. Нет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4.2</a:t>
            </a:r>
            <a:r>
              <a:rPr lang="ru-RU" dirty="0">
                <a:latin typeface="TimesNewRomanPSMT"/>
              </a:rPr>
              <a:t>. Пациент из достоверного контакта с пациентом с </a:t>
            </a:r>
            <a:r>
              <a:rPr lang="ru-RU" dirty="0" smtClean="0">
                <a:latin typeface="TimesNewRomanPSMT"/>
              </a:rPr>
              <a:t>множественной </a:t>
            </a:r>
            <a:r>
              <a:rPr lang="ru-RU" dirty="0">
                <a:latin typeface="TimesNewRomanPSMT"/>
              </a:rPr>
              <a:t>лекарственной устойчивостью возбудителя (вписать </a:t>
            </a:r>
            <a:r>
              <a:rPr lang="ru-RU" dirty="0" smtClean="0">
                <a:latin typeface="TimesNewRomanPSMT"/>
              </a:rPr>
              <a:t>характер контакта </a:t>
            </a:r>
            <a:r>
              <a:rPr lang="ru-RU" dirty="0">
                <a:latin typeface="TimesNewRomanPSMT"/>
              </a:rPr>
              <a:t>и источник данных о контакте) _________________________</a:t>
            </a:r>
          </a:p>
          <a:p>
            <a:r>
              <a:rPr lang="ru-RU" dirty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4.3</a:t>
            </a:r>
            <a:r>
              <a:rPr lang="ru-RU" dirty="0">
                <a:latin typeface="TimesNewRomanPSMT"/>
              </a:rPr>
              <a:t>. Пациент ранее получил два и более неэффективных курсов </a:t>
            </a:r>
            <a:r>
              <a:rPr lang="ru-RU" dirty="0" smtClean="0">
                <a:latin typeface="TimesNewRomanPSMT"/>
              </a:rPr>
              <a:t>химиотерапии </a:t>
            </a:r>
            <a:r>
              <a:rPr lang="ru-RU" dirty="0">
                <a:latin typeface="TimesNewRomanPSMT"/>
              </a:rPr>
              <a:t>туберкулеза (вписать источник данных) _______________</a:t>
            </a:r>
          </a:p>
          <a:p>
            <a:r>
              <a:rPr lang="ru-RU" dirty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4.4</a:t>
            </a:r>
            <a:r>
              <a:rPr lang="ru-RU" dirty="0">
                <a:latin typeface="TimesNewRomanPSMT"/>
              </a:rPr>
              <a:t>. Пациент с рецидивом туберкулеза и другими случаями </a:t>
            </a:r>
            <a:r>
              <a:rPr lang="ru-RU" dirty="0" smtClean="0">
                <a:latin typeface="TimesNewRomanPSMT"/>
              </a:rPr>
              <a:t>повторного </a:t>
            </a:r>
            <a:r>
              <a:rPr lang="ru-RU" dirty="0">
                <a:latin typeface="TimesNewRomanPSMT"/>
              </a:rPr>
              <a:t>лечения, у которого ранее была выявлена ЛУ (вписать </a:t>
            </a:r>
            <a:r>
              <a:rPr lang="ru-RU" dirty="0" smtClean="0">
                <a:latin typeface="TimesNewRomanPSMT"/>
              </a:rPr>
              <a:t>источник данных </a:t>
            </a:r>
            <a:r>
              <a:rPr lang="ru-RU" dirty="0">
                <a:latin typeface="TimesNewRomanPSMT"/>
              </a:rPr>
              <a:t>и спектр установленной лекарственной устойчивости) ______</a:t>
            </a:r>
          </a:p>
          <a:p>
            <a:r>
              <a:rPr lang="ru-RU" dirty="0">
                <a:latin typeface="TimesNewRomanPSMT"/>
              </a:rPr>
              <a:t>____________________________________________________________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4.5</a:t>
            </a:r>
            <a:r>
              <a:rPr lang="ru-RU" dirty="0">
                <a:latin typeface="TimesNewRomanPSMT"/>
              </a:rPr>
              <a:t>. Пациент с отрицательной клинико-рентгенологической </a:t>
            </a:r>
            <a:r>
              <a:rPr lang="ru-RU" dirty="0" smtClean="0">
                <a:latin typeface="TimesNewRomanPSMT"/>
              </a:rPr>
              <a:t>динамикой </a:t>
            </a:r>
            <a:r>
              <a:rPr lang="ru-RU" dirty="0">
                <a:latin typeface="TimesNewRomanPSMT"/>
              </a:rPr>
              <a:t>после приема 90 суточных доз, при сохранении или </a:t>
            </a:r>
            <a:r>
              <a:rPr lang="ru-RU" dirty="0" smtClean="0">
                <a:latin typeface="TimesNewRomanPSMT"/>
              </a:rPr>
              <a:t>появлении </a:t>
            </a:r>
            <a:r>
              <a:rPr lang="ru-RU" dirty="0" err="1" smtClean="0">
                <a:latin typeface="TimesNewRomanPSMT"/>
              </a:rPr>
              <a:t>бактериовыделения</a:t>
            </a:r>
            <a:r>
              <a:rPr lang="ru-RU" dirty="0" smtClean="0">
                <a:latin typeface="TimesNewRomanPSMT"/>
              </a:rPr>
              <a:t> </a:t>
            </a:r>
            <a:r>
              <a:rPr lang="ru-RU" dirty="0">
                <a:latin typeface="TimesNewRomanPSMT"/>
              </a:rPr>
              <a:t>после приема 60 суточных доз </a:t>
            </a:r>
            <a:r>
              <a:rPr lang="ru-RU" dirty="0" smtClean="0">
                <a:latin typeface="TimesNewRomanPSMT"/>
              </a:rPr>
              <a:t>контролируемого лечения </a:t>
            </a:r>
            <a:r>
              <a:rPr lang="ru-RU" dirty="0">
                <a:latin typeface="TimesNewRomanPSMT"/>
              </a:rPr>
              <a:t>(для пациентов, страдающих ВИЧ-инфекцией, вне </a:t>
            </a:r>
            <a:r>
              <a:rPr lang="ru-RU" dirty="0" smtClean="0">
                <a:latin typeface="TimesNewRomanPSMT"/>
              </a:rPr>
              <a:t>зависимости </a:t>
            </a:r>
            <a:r>
              <a:rPr lang="ru-RU" dirty="0">
                <a:latin typeface="TimesNewRomanPSMT"/>
              </a:rPr>
              <a:t>от количества принятых доз) по I или III стандартным </a:t>
            </a:r>
            <a:r>
              <a:rPr lang="ru-RU" dirty="0" smtClean="0">
                <a:latin typeface="TimesNewRomanPSMT"/>
              </a:rPr>
              <a:t>режимам при </a:t>
            </a:r>
            <a:r>
              <a:rPr lang="ru-RU" dirty="0">
                <a:latin typeface="TimesNewRomanPSMT"/>
              </a:rPr>
              <a:t>отсутствии результатов определения лекарственной </a:t>
            </a:r>
            <a:r>
              <a:rPr lang="ru-RU" dirty="0" smtClean="0">
                <a:latin typeface="TimesNewRomanPSMT"/>
              </a:rPr>
              <a:t>чувствительности </a:t>
            </a:r>
            <a:r>
              <a:rPr lang="ru-RU" dirty="0">
                <a:latin typeface="TimesNewRomanPSMT"/>
              </a:rPr>
              <a:t>возбудителя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9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404" y="582305"/>
            <a:ext cx="8630438" cy="3607558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Медицинские профессиональные некоммерческие организации раз-</a:t>
            </a:r>
            <a:br>
              <a:rPr lang="ru-RU" i="1" dirty="0"/>
            </a:br>
            <a:r>
              <a:rPr lang="ru-RU" i="1" dirty="0" err="1"/>
              <a:t>рабатывают</a:t>
            </a:r>
            <a:r>
              <a:rPr lang="ru-RU" i="1" dirty="0"/>
              <a:t> и утверждают клинические рекомендации (протоколы</a:t>
            </a:r>
            <a:br>
              <a:rPr lang="ru-RU" i="1" dirty="0"/>
            </a:br>
            <a:r>
              <a:rPr lang="ru-RU" i="1" dirty="0"/>
              <a:t>лечения) по вопросам оказания медицинской помощи</a:t>
            </a:r>
            <a:r>
              <a:rPr lang="ru-RU" b="1" dirty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ru-RU" dirty="0"/>
              <a:t>Статья 76. п. 2 Федерального закона Российской Федерации</a:t>
            </a:r>
          </a:p>
          <a:p>
            <a:pPr algn="r"/>
            <a:r>
              <a:rPr lang="ru-RU" dirty="0"/>
              <a:t>от 21 ноября 2011 г.</a:t>
            </a:r>
          </a:p>
          <a:p>
            <a:pPr algn="r"/>
            <a:r>
              <a:rPr lang="ru-RU" dirty="0"/>
              <a:t>№ 323-ФЗ «Об основах охраны здоровья граждан</a:t>
            </a:r>
          </a:p>
          <a:p>
            <a:pPr algn="r"/>
            <a:r>
              <a:rPr lang="ru-RU" dirty="0"/>
              <a:t>в 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207495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912" y="540912"/>
            <a:ext cx="11487955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NewRomanPSMT"/>
              </a:rPr>
              <a:t>5. Назначен режим химиотерапии туберкулеза: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5.1</a:t>
            </a:r>
            <a:r>
              <a:rPr lang="ru-RU" dirty="0">
                <a:latin typeface="TimesNewRomanPSMT"/>
              </a:rPr>
              <a:t>. Первый (I) режим химиотерапии (отмечены пункты 1.2, </a:t>
            </a:r>
            <a:r>
              <a:rPr lang="ru-RU" dirty="0" smtClean="0">
                <a:latin typeface="TimesNewRomanPSMT"/>
              </a:rPr>
              <a:t>3.3, 3.2</a:t>
            </a:r>
            <a:r>
              <a:rPr lang="ru-RU" dirty="0">
                <a:latin typeface="TimesNewRomanPSMT"/>
              </a:rPr>
              <a:t>; 1.2, 2.1; 4.1).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5.2</a:t>
            </a:r>
            <a:r>
              <a:rPr lang="ru-RU" dirty="0">
                <a:latin typeface="TimesNewRomanPSMT"/>
              </a:rPr>
              <a:t>. Второй (II) режим химиотерапии (отмечены пункты 1.2, 3.2, 3.3).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5.3</a:t>
            </a:r>
            <a:r>
              <a:rPr lang="ru-RU" dirty="0">
                <a:latin typeface="TimesNewRomanPSMT"/>
              </a:rPr>
              <a:t>. Третий (III) режим химиотерапии (отмечены пункты 1.1, 2.1, 4.1).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5.4</a:t>
            </a:r>
            <a:r>
              <a:rPr lang="ru-RU" dirty="0">
                <a:latin typeface="TimesNewRomanPSMT"/>
              </a:rPr>
              <a:t>. Стандартный четвертый (IV) режим химиотерапии (</a:t>
            </a:r>
            <a:r>
              <a:rPr lang="ru-RU" dirty="0" smtClean="0">
                <a:latin typeface="TimesNewRomanPSMT"/>
              </a:rPr>
              <a:t>отмечены пункты </a:t>
            </a:r>
            <a:r>
              <a:rPr lang="ru-RU" dirty="0">
                <a:latin typeface="TimesNewRomanPSMT"/>
              </a:rPr>
              <a:t>1.1, 2.1, 4.2 или 4.3 или 4.4 или 4.5; 1.2, 3.4).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5.5</a:t>
            </a:r>
            <a:r>
              <a:rPr lang="ru-RU" dirty="0">
                <a:latin typeface="TimesNewRomanPSMT"/>
              </a:rPr>
              <a:t>. Индивидуализированный четвертый (IV) режим </a:t>
            </a:r>
            <a:r>
              <a:rPr lang="ru-RU" dirty="0" smtClean="0">
                <a:latin typeface="TimesNewRomanPSMT"/>
              </a:rPr>
              <a:t>химиотерапии (отмечены </a:t>
            </a:r>
            <a:r>
              <a:rPr lang="ru-RU" dirty="0">
                <a:latin typeface="TimesNewRomanPSMT"/>
              </a:rPr>
              <a:t>пункты 1.2, 3.3, 3.4, 3.7, 3.8).</a:t>
            </a:r>
          </a:p>
          <a:p>
            <a:r>
              <a:rPr lang="ru-RU" dirty="0" smtClean="0">
                <a:latin typeface="Wingdings-Regular"/>
              </a:rPr>
              <a:t></a:t>
            </a:r>
            <a:r>
              <a:rPr lang="ru-RU" dirty="0" smtClean="0">
                <a:latin typeface="TimesNewRomanPSMT"/>
              </a:rPr>
              <a:t>5.6</a:t>
            </a:r>
            <a:r>
              <a:rPr lang="ru-RU" dirty="0">
                <a:latin typeface="TimesNewRomanPSMT"/>
              </a:rPr>
              <a:t>. Пятый (V) режим химиотерапии (отмечены пункты 1.2, 3.3, </a:t>
            </a:r>
            <a:r>
              <a:rPr lang="ru-RU" dirty="0" smtClean="0">
                <a:latin typeface="TimesNewRomanPSMT"/>
              </a:rPr>
              <a:t>3.4, 3.5</a:t>
            </a:r>
            <a:r>
              <a:rPr lang="ru-RU" dirty="0">
                <a:latin typeface="TimesNewRomanPSMT"/>
              </a:rPr>
              <a:t>, 3.6</a:t>
            </a:r>
            <a:r>
              <a:rPr lang="ru-RU" dirty="0" smtClean="0">
                <a:latin typeface="TimesNewRomanPSMT"/>
              </a:rPr>
              <a:t>).</a:t>
            </a:r>
          </a:p>
          <a:p>
            <a:endParaRPr lang="ru-RU" dirty="0">
              <a:latin typeface="TimesNewRomanPSMT"/>
            </a:endParaRPr>
          </a:p>
          <a:p>
            <a:pPr algn="just"/>
            <a:r>
              <a:rPr lang="ru-RU" sz="1700" dirty="0">
                <a:latin typeface="TimesNewRomanPSMT"/>
              </a:rPr>
              <a:t>При всех изменениях в выборе режима химиотерапии к </a:t>
            </a:r>
            <a:r>
              <a:rPr lang="ru-RU" sz="1700" dirty="0" smtClean="0">
                <a:latin typeface="TimesNewRomanPSMT"/>
              </a:rPr>
              <a:t>данному </a:t>
            </a:r>
            <a:r>
              <a:rPr lang="ru-RU" sz="1700" dirty="0">
                <a:latin typeface="TimesNewRomanPSMT"/>
              </a:rPr>
              <a:t>контрольному листу прилагается подробное обоснование </a:t>
            </a:r>
            <a:r>
              <a:rPr lang="ru-RU" sz="1700" dirty="0" smtClean="0">
                <a:latin typeface="TimesNewRomanPSMT"/>
              </a:rPr>
              <a:t>невозможности </a:t>
            </a:r>
            <a:r>
              <a:rPr lang="ru-RU" sz="1700" dirty="0">
                <a:latin typeface="TimesNewRomanPSMT"/>
              </a:rPr>
              <a:t>назначения соответствующего режима химиотерапии с</a:t>
            </a:r>
          </a:p>
          <a:p>
            <a:pPr algn="just"/>
            <a:r>
              <a:rPr lang="ru-RU" sz="1700" dirty="0">
                <a:latin typeface="TimesNewRomanPSMT"/>
              </a:rPr>
              <a:t>указаниями данных из медицинской документации, </a:t>
            </a:r>
            <a:r>
              <a:rPr lang="ru-RU" sz="1700" dirty="0" smtClean="0">
                <a:latin typeface="TimesNewRomanPSMT"/>
              </a:rPr>
              <a:t>лабораторного обследования </a:t>
            </a:r>
            <a:r>
              <a:rPr lang="ru-RU" sz="1700" dirty="0">
                <a:latin typeface="TimesNewRomanPSMT"/>
              </a:rPr>
              <a:t>и результатов объективного исследования </a:t>
            </a:r>
            <a:r>
              <a:rPr lang="ru-RU" sz="1700" dirty="0" smtClean="0">
                <a:latin typeface="TimesNewRomanPSMT"/>
              </a:rPr>
              <a:t>пациента. Обоснование </a:t>
            </a:r>
            <a:r>
              <a:rPr lang="ru-RU" sz="1700" dirty="0">
                <a:latin typeface="TimesNewRomanPSMT"/>
              </a:rPr>
              <a:t>заверяется подписями лечащего врача и </a:t>
            </a:r>
            <a:r>
              <a:rPr lang="ru-RU" sz="1700" dirty="0" smtClean="0">
                <a:latin typeface="TimesNewRomanPSMT"/>
              </a:rPr>
              <a:t>председателя </a:t>
            </a:r>
            <a:r>
              <a:rPr lang="ru-RU" sz="1700" dirty="0">
                <a:latin typeface="TimesNewRomanPSMT"/>
              </a:rPr>
              <a:t>врачебной комиссии медицинской организации, </a:t>
            </a:r>
            <a:r>
              <a:rPr lang="ru-RU" sz="1700" dirty="0" smtClean="0">
                <a:latin typeface="TimesNewRomanPSMT"/>
              </a:rPr>
              <a:t>уполномоченной органом </a:t>
            </a:r>
            <a:r>
              <a:rPr lang="ru-RU" sz="1700" dirty="0">
                <a:latin typeface="TimesNewRomanPSMT"/>
              </a:rPr>
              <a:t>исполнительной власти субъекта Российской Федерации </a:t>
            </a:r>
            <a:r>
              <a:rPr lang="ru-RU" sz="1700" dirty="0" smtClean="0">
                <a:latin typeface="TimesNewRomanPSMT"/>
              </a:rPr>
              <a:t>к исполнению </a:t>
            </a:r>
            <a:r>
              <a:rPr lang="ru-RU" sz="1700" dirty="0">
                <a:latin typeface="TimesNewRomanPSMT"/>
              </a:rPr>
              <a:t>функций управления, контроля и мониторинга за </a:t>
            </a:r>
            <a:r>
              <a:rPr lang="ru-RU" sz="1700" dirty="0" smtClean="0">
                <a:latin typeface="TimesNewRomanPSMT"/>
              </a:rPr>
              <a:t>всем комплексом </a:t>
            </a:r>
            <a:r>
              <a:rPr lang="ru-RU" sz="1700" dirty="0">
                <a:latin typeface="TimesNewRomanPSMT"/>
              </a:rPr>
              <a:t>противотуберкулезных мероприятий в субъекте </a:t>
            </a:r>
            <a:r>
              <a:rPr lang="ru-RU" sz="1700" dirty="0" smtClean="0">
                <a:latin typeface="TimesNewRomanPSMT"/>
              </a:rPr>
              <a:t>Российской </a:t>
            </a:r>
            <a:r>
              <a:rPr lang="ru-RU" sz="1700" dirty="0">
                <a:latin typeface="TimesNewRomanPSMT"/>
              </a:rPr>
              <a:t>Федерации, </a:t>
            </a:r>
            <a:r>
              <a:rPr lang="ru-RU" sz="1700" dirty="0" smtClean="0">
                <a:latin typeface="TimesNewRomanPSMT"/>
              </a:rPr>
              <a:t>или федерального </a:t>
            </a:r>
            <a:r>
              <a:rPr lang="ru-RU" sz="1700" dirty="0">
                <a:latin typeface="TimesNewRomanPSMT"/>
              </a:rPr>
              <a:t>профильного НИИ </a:t>
            </a:r>
            <a:r>
              <a:rPr lang="ru-RU" sz="1700" dirty="0" smtClean="0">
                <a:latin typeface="TimesNewRomanPSMT"/>
              </a:rPr>
              <a:t>туберкулеза (</a:t>
            </a:r>
            <a:r>
              <a:rPr lang="ru-RU" sz="1700" dirty="0" err="1" smtClean="0">
                <a:latin typeface="TimesNewRomanPSMT"/>
              </a:rPr>
              <a:t>фтизиопульмонологии</a:t>
            </a:r>
            <a:r>
              <a:rPr lang="ru-RU" sz="1700" dirty="0">
                <a:latin typeface="TimesNewRomanPSMT"/>
              </a:rPr>
              <a:t>).</a:t>
            </a:r>
          </a:p>
          <a:p>
            <a:r>
              <a:rPr lang="ru-RU" sz="1700" dirty="0">
                <a:latin typeface="TimesNewRomanPSMT"/>
              </a:rPr>
              <a:t>Подпись лечащего врача__________________________</a:t>
            </a:r>
          </a:p>
          <a:p>
            <a:r>
              <a:rPr lang="ru-RU" sz="1700" dirty="0">
                <a:latin typeface="TimesNewRomanPSMT"/>
              </a:rPr>
              <a:t>Подпись председателя врачебной комиссии</a:t>
            </a:r>
          </a:p>
          <a:p>
            <a:r>
              <a:rPr lang="ru-RU" sz="1700" dirty="0">
                <a:latin typeface="TimesNewRomanPSMT"/>
              </a:rPr>
              <a:t>медицинской организации, оказывающей</a:t>
            </a:r>
          </a:p>
          <a:p>
            <a:r>
              <a:rPr lang="ru-RU" sz="1700" dirty="0">
                <a:latin typeface="TimesNewRomanPSMT"/>
              </a:rPr>
              <a:t>специализированную помощь</a:t>
            </a:r>
          </a:p>
          <a:p>
            <a:r>
              <a:rPr lang="ru-RU" sz="1700" dirty="0">
                <a:latin typeface="TimesNewRomanPSMT"/>
              </a:rPr>
              <a:t>пациентам с туберкулезом ________________________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337834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-125819"/>
            <a:ext cx="6096000" cy="71096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-BoldMT"/>
              </a:rPr>
              <a:t>Коллектив авторов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Васильева Ирина Анатольевна,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Аксенова Валентина Александровна, профессор, д. м. н.</a:t>
            </a:r>
          </a:p>
          <a:p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Эргешов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Атаджан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Эргешович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, профессор, д. м. н.</a:t>
            </a:r>
          </a:p>
          <a:p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Марьяндышев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Андрей Олегович, член-корр. РАМН,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Самойлова Анастасия Геннадьевна, к.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Багдасарян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Татев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Рафиковна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, к.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Комиссарова Оксана Геннадьевна, профессор, д. м. н.</a:t>
            </a:r>
          </a:p>
          <a:p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Ловачева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Ольга Викторовна,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Перфильев Андрей Владимирович,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Карпина Наталья Леонидовна,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Каюкова Светлана Ивановна, к.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Стаханов Владимир Анатольевич,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Скорняков Сергей Николаевич, профессор, д. м. н.</a:t>
            </a:r>
          </a:p>
          <a:p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Баласанянц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Гоар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Сисаковна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Морозова Татьяна Ивановна,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Валиев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Рамиль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</a:t>
            </a:r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Шамилович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, профессор, д. м. н.</a:t>
            </a:r>
          </a:p>
          <a:p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Казимирова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Наталья Евгеньевна, профессор,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Казенный Борис Яковлевич, к. м. н.</a:t>
            </a:r>
          </a:p>
          <a:p>
            <a:r>
              <a:rPr lang="ru-RU" b="0" i="0" u="none" strike="noStrike" baseline="0" dirty="0" err="1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Клевно</a:t>
            </a:r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 Надежда Ивановна, к.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Барышникова Лада Анатольевна, д.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Пузанов Владимир Алексеевич, к. м. н.</a:t>
            </a:r>
          </a:p>
          <a:p>
            <a:r>
              <a:rPr lang="ru-RU" b="0" i="0" u="none" strike="noStrike" baseline="0" dirty="0" smtClean="0">
                <a:solidFill>
                  <a:schemeClr val="tx1">
                    <a:lumMod val="95000"/>
                  </a:schemeClr>
                </a:solidFill>
                <a:latin typeface="TimesNewRomanPSMT"/>
              </a:rPr>
              <a:t>Попов Сергей Александрович, к. м. н.</a:t>
            </a:r>
            <a:endParaRPr lang="ru-RU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67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376" y="1378424"/>
            <a:ext cx="8468785" cy="186974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Алгоритм </a:t>
            </a:r>
            <a:r>
              <a:rPr lang="ru-RU" b="1" dirty="0" smtClean="0"/>
              <a:t>диагн</a:t>
            </a:r>
            <a:r>
              <a:rPr lang="ru-RU" b="1" dirty="0"/>
              <a:t>о</a:t>
            </a:r>
            <a:r>
              <a:rPr lang="ru-RU" b="1" dirty="0" smtClean="0"/>
              <a:t>стики </a:t>
            </a:r>
            <a:r>
              <a:rPr lang="ru-RU" b="1" dirty="0"/>
              <a:t>туберкулеза</a:t>
            </a:r>
            <a:br>
              <a:rPr lang="ru-RU" b="1" dirty="0"/>
            </a:br>
            <a:r>
              <a:rPr lang="ru-RU" b="1" dirty="0"/>
              <a:t>органов </a:t>
            </a:r>
            <a:r>
              <a:rPr lang="ru-RU" b="1" dirty="0" smtClean="0"/>
              <a:t>дыхания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25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22829" y="0"/>
            <a:ext cx="11900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latin typeface="TimesNewRomanPSMT"/>
              </a:rPr>
              <a:t>Процесс диагностики включает несколько этапов: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05469" y="766508"/>
            <a:ext cx="753356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1. Отбор лиц с различными заболеваниями легких среди больных,</a:t>
            </a:r>
          </a:p>
          <a:p>
            <a:r>
              <a:rPr lang="ru-RU" sz="2000" b="0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обратившихся за медицинской помощью в учреждения первичной</a:t>
            </a:r>
          </a:p>
          <a:p>
            <a:r>
              <a:rPr lang="ru-RU" sz="2000" b="0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медико-санитарной помощи (ПМСП):</a:t>
            </a:r>
          </a:p>
          <a:p>
            <a:r>
              <a:rPr lang="ru-RU" sz="1600" b="0" i="0" u="none" strike="noStrike" baseline="0" dirty="0" smtClean="0">
                <a:latin typeface="TimesNewRomanPSMT"/>
              </a:rPr>
              <a:t>– Лица с рентгенологическими изменениями, подозрительными на</a:t>
            </a:r>
          </a:p>
          <a:p>
            <a:r>
              <a:rPr lang="ru-RU" sz="1600" b="0" i="0" u="none" strike="noStrike" baseline="0" dirty="0" smtClean="0">
                <a:latin typeface="TimesNewRomanPSMT"/>
              </a:rPr>
              <a:t>туберкулез, при прохождении ежегодной флюорографии (ФГ).</a:t>
            </a:r>
          </a:p>
          <a:p>
            <a:r>
              <a:rPr lang="ru-RU" sz="1600" b="0" i="0" u="none" strike="noStrike" baseline="0" dirty="0" smtClean="0">
                <a:latin typeface="TimesNewRomanPSMT"/>
              </a:rPr>
              <a:t>– Лица с жалобами, подозрительными на туберкулез (кашель</a:t>
            </a:r>
          </a:p>
          <a:p>
            <a:r>
              <a:rPr lang="ru-RU" sz="1600" b="0" i="0" u="none" strike="noStrike" baseline="0" dirty="0" smtClean="0">
                <a:latin typeface="TimesNewRomanPSMT"/>
              </a:rPr>
              <a:t>более 3 недель, кровохарканье, субфебрильная температура</a:t>
            </a:r>
          </a:p>
          <a:p>
            <a:r>
              <a:rPr lang="ru-RU" sz="1600" b="0" i="0" u="none" strike="noStrike" baseline="0" dirty="0" smtClean="0">
                <a:latin typeface="TimesNewRomanPSMT"/>
              </a:rPr>
              <a:t>более 2 недель).</a:t>
            </a:r>
          </a:p>
          <a:p>
            <a:r>
              <a:rPr lang="ru-RU" sz="1600" b="0" i="0" u="none" strike="noStrike" baseline="0" dirty="0" smtClean="0">
                <a:latin typeface="TimesNewRomanPSMT"/>
              </a:rPr>
              <a:t>– Дети и подростки с положительными реакциями на </a:t>
            </a:r>
            <a:r>
              <a:rPr lang="ru-RU" sz="1600" b="0" i="0" u="none" strike="noStrike" baseline="0" dirty="0" err="1" smtClean="0">
                <a:latin typeface="TimesNewRomanPSMT"/>
              </a:rPr>
              <a:t>диагно</a:t>
            </a:r>
            <a:r>
              <a:rPr lang="ru-RU" sz="1600" b="0" i="0" u="none" strike="noStrike" baseline="0" dirty="0" smtClean="0">
                <a:latin typeface="TimesNewRomanPSMT"/>
              </a:rPr>
              <a:t>-</a:t>
            </a:r>
          </a:p>
          <a:p>
            <a:r>
              <a:rPr lang="ru-RU" sz="1600" b="0" i="0" u="none" strike="noStrike" baseline="0" dirty="0" err="1" smtClean="0">
                <a:latin typeface="TimesNewRomanPSMT"/>
              </a:rPr>
              <a:t>стические</a:t>
            </a:r>
            <a:r>
              <a:rPr lang="ru-RU" sz="1600" b="0" i="0" u="none" strike="noStrike" baseline="0" dirty="0" smtClean="0">
                <a:latin typeface="TimesNewRomanPSMT"/>
              </a:rPr>
              <a:t> тесты.</a:t>
            </a:r>
          </a:p>
          <a:p>
            <a:r>
              <a:rPr lang="ru-RU" sz="2000" b="0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2. </a:t>
            </a:r>
            <a:r>
              <a:rPr lang="ru-RU" sz="2000" b="0" i="0" u="none" strike="noStrike" baseline="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Дообследование</a:t>
            </a:r>
            <a:r>
              <a:rPr lang="ru-RU" sz="2000" b="0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 в ПМСП</a:t>
            </a:r>
            <a:r>
              <a:rPr lang="ru-RU" sz="2000" b="0" i="0" u="none" strike="noStrike" baseline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NewRomanPSMT"/>
              </a:rPr>
              <a:t>:</a:t>
            </a:r>
          </a:p>
          <a:p>
            <a:r>
              <a:rPr lang="ru-RU" sz="1600" dirty="0" smtClean="0">
                <a:latin typeface="TimesNewRomanPSMT"/>
              </a:rPr>
              <a:t>- </a:t>
            </a:r>
            <a:r>
              <a:rPr lang="ru-RU" sz="1600" b="0" i="0" u="none" strike="noStrike" baseline="0" dirty="0" smtClean="0">
                <a:latin typeface="TimesNewRomanPSMT"/>
              </a:rPr>
              <a:t>3-кратное исследование мокроты на наличие </a:t>
            </a:r>
            <a:r>
              <a:rPr lang="ru-RU" sz="1600" b="0" i="0" u="none" strike="noStrike" baseline="0" dirty="0" err="1" smtClean="0">
                <a:latin typeface="TimesNewRomanPSMT"/>
              </a:rPr>
              <a:t>кислотоустойчи</a:t>
            </a:r>
            <a:r>
              <a:rPr lang="ru-RU" sz="1600" b="0" i="0" u="none" strike="noStrike" baseline="0" dirty="0" smtClean="0">
                <a:latin typeface="TimesNewRomanPSMT"/>
              </a:rPr>
              <a:t>-</a:t>
            </a:r>
          </a:p>
          <a:p>
            <a:r>
              <a:rPr lang="ru-RU" sz="1600" b="0" i="0" u="none" strike="noStrike" baseline="0" dirty="0" err="1" smtClean="0">
                <a:latin typeface="TimesNewRomanPSMT"/>
              </a:rPr>
              <a:t>вых</a:t>
            </a:r>
            <a:r>
              <a:rPr lang="ru-RU" sz="1600" b="0" i="0" u="none" strike="noStrike" baseline="0" dirty="0" smtClean="0">
                <a:latin typeface="TimesNewRomanPSMT"/>
              </a:rPr>
              <a:t> микобактерий (КУМ).</a:t>
            </a:r>
          </a:p>
          <a:p>
            <a:r>
              <a:rPr lang="ru-RU" sz="1600" dirty="0" smtClean="0">
                <a:latin typeface="TimesNewRomanPSMT"/>
              </a:rPr>
              <a:t>- </a:t>
            </a:r>
            <a:r>
              <a:rPr lang="ru-RU" sz="1600" b="0" i="0" u="none" strike="noStrike" baseline="0" dirty="0" smtClean="0">
                <a:latin typeface="TimesNewRomanPSMT"/>
              </a:rPr>
              <a:t>Обзорная рентгенография органов грудной клетки.</a:t>
            </a:r>
          </a:p>
          <a:p>
            <a:r>
              <a:rPr lang="ru-RU" sz="1600" dirty="0" smtClean="0">
                <a:latin typeface="TimesNewRomanPSMT"/>
              </a:rPr>
              <a:t>- </a:t>
            </a:r>
            <a:r>
              <a:rPr lang="ru-RU" sz="1600" b="0" i="0" u="none" strike="noStrike" baseline="0" dirty="0" smtClean="0">
                <a:latin typeface="TimesNewRomanPSMT"/>
              </a:rPr>
              <a:t>Общеклинический анализ крови.</a:t>
            </a:r>
          </a:p>
          <a:p>
            <a:r>
              <a:rPr lang="ru-RU" sz="2000" b="0" i="0" u="none" strike="noStrike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NewRomanPSMT"/>
              </a:rPr>
              <a:t>3. Обследование в учреждениях противотуберкулезной службы (ПТС).</a:t>
            </a:r>
            <a:endParaRPr lang="ru-RU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5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85214"/>
            <a:ext cx="8596668" cy="9430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Обязательный диагностический минимум (ОДМ):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419367"/>
            <a:ext cx="8596668" cy="5268035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Рентгенография </a:t>
            </a:r>
            <a:r>
              <a:rPr lang="ru-RU" dirty="0"/>
              <a:t>грудной клетки цифровая или аналоговая.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Линейная </a:t>
            </a:r>
            <a:r>
              <a:rPr lang="ru-RU" dirty="0"/>
              <a:t>томография.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Микробиологические </a:t>
            </a:r>
            <a:r>
              <a:rPr lang="ru-RU" dirty="0"/>
              <a:t>исследования, включающие:</a:t>
            </a:r>
          </a:p>
          <a:p>
            <a:pPr algn="just"/>
            <a:r>
              <a:rPr lang="ru-RU" dirty="0" smtClean="0"/>
              <a:t>       – </a:t>
            </a:r>
            <a:r>
              <a:rPr lang="ru-RU" dirty="0"/>
              <a:t>исследование двух образцов диагностического </a:t>
            </a:r>
            <a:r>
              <a:rPr lang="ru-RU" dirty="0" smtClean="0"/>
              <a:t>материала методами </a:t>
            </a:r>
            <a:r>
              <a:rPr lang="ru-RU" dirty="0"/>
              <a:t>микроскопии, ПЦР (полимеразная цепная </a:t>
            </a:r>
            <a:r>
              <a:rPr lang="ru-RU" dirty="0" smtClean="0"/>
              <a:t>реакция</a:t>
            </a:r>
            <a:r>
              <a:rPr lang="ru-RU" dirty="0"/>
              <a:t>), посева на жидкие и/или плотные питательные среды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       – </a:t>
            </a:r>
            <a:r>
              <a:rPr lang="ru-RU" dirty="0"/>
              <a:t>идентификация культур, выросших на питательных </a:t>
            </a:r>
            <a:r>
              <a:rPr lang="ru-RU" dirty="0" smtClean="0"/>
              <a:t>средах</a:t>
            </a:r>
            <a:r>
              <a:rPr lang="ru-RU" dirty="0"/>
              <a:t>;</a:t>
            </a:r>
          </a:p>
          <a:p>
            <a:pPr algn="just"/>
            <a:r>
              <a:rPr lang="ru-RU" dirty="0" smtClean="0"/>
              <a:t>       – </a:t>
            </a:r>
            <a:r>
              <a:rPr lang="ru-RU" dirty="0"/>
              <a:t>определение лекарственной чувствительности (ЛЧ) </a:t>
            </a:r>
            <a:r>
              <a:rPr lang="ru-RU" dirty="0" smtClean="0"/>
              <a:t>микобактерий </a:t>
            </a:r>
            <a:r>
              <a:rPr lang="ru-RU" dirty="0"/>
              <a:t>туберкулеза (МБТ) к противотуберкулезным </a:t>
            </a:r>
            <a:r>
              <a:rPr lang="ru-RU" dirty="0" smtClean="0"/>
              <a:t>препаратам </a:t>
            </a:r>
            <a:r>
              <a:rPr lang="ru-RU" dirty="0"/>
              <a:t>(ПТП) классическими микробиологическими </a:t>
            </a:r>
            <a:r>
              <a:rPr lang="ru-RU" dirty="0" smtClean="0"/>
              <a:t>и </a:t>
            </a:r>
            <a:r>
              <a:rPr lang="ru-RU" dirty="0" err="1" smtClean="0"/>
              <a:t>молекулярногенетическими</a:t>
            </a:r>
            <a:r>
              <a:rPr lang="ru-RU" dirty="0" smtClean="0"/>
              <a:t> </a:t>
            </a:r>
            <a:r>
              <a:rPr lang="ru-RU" dirty="0"/>
              <a:t>методами (МГМ).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 err="1"/>
              <a:t>Диаскинтест</a:t>
            </a:r>
            <a:r>
              <a:rPr lang="ru-RU" dirty="0"/>
              <a:t> детям и подросткам</a:t>
            </a:r>
          </a:p>
        </p:txBody>
      </p:sp>
    </p:spTree>
    <p:extLst>
      <p:ext uri="{BB962C8B-B14F-4D97-AF65-F5344CB8AC3E}">
        <p14:creationId xmlns:p14="http://schemas.microsoft.com/office/powerpoint/2010/main" val="232160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7765" y="432882"/>
            <a:ext cx="8596668" cy="836360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/>
              <a:t>Д</a:t>
            </a:r>
            <a:r>
              <a:rPr lang="ru-RU" sz="2900" b="1" dirty="0" smtClean="0"/>
              <a:t>ополнительные </a:t>
            </a:r>
            <a:r>
              <a:rPr lang="ru-RU" sz="2900" b="1" dirty="0"/>
              <a:t>методы </a:t>
            </a:r>
            <a:r>
              <a:rPr lang="ru-RU" sz="2900" b="1" dirty="0" smtClean="0"/>
              <a:t>исследования </a:t>
            </a:r>
            <a:r>
              <a:rPr lang="ru-RU" sz="2900" b="1" dirty="0"/>
              <a:t>(ДМИ):</a:t>
            </a:r>
            <a:endParaRPr lang="ru-RU" sz="2900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404379" y="1105469"/>
            <a:ext cx="8596668" cy="5595581"/>
          </a:xfrm>
        </p:spPr>
        <p:txBody>
          <a:bodyPr>
            <a:noAutofit/>
          </a:bodyPr>
          <a:lstStyle/>
          <a:p>
            <a:r>
              <a:rPr lang="ru-RU" sz="2000" b="1" i="1" dirty="0" err="1">
                <a:solidFill>
                  <a:srgbClr val="00B050"/>
                </a:solidFill>
              </a:rPr>
              <a:t>Н</a:t>
            </a:r>
            <a:r>
              <a:rPr lang="ru-RU" sz="2000" b="1" i="1" dirty="0" err="1" smtClean="0">
                <a:solidFill>
                  <a:srgbClr val="00B050"/>
                </a:solidFill>
              </a:rPr>
              <a:t>еинвазивные</a:t>
            </a:r>
            <a:endParaRPr lang="ru-RU" sz="2000" b="1" i="1" dirty="0">
              <a:solidFill>
                <a:srgbClr val="00B050"/>
              </a:solidFill>
            </a:endParaRPr>
          </a:p>
          <a:p>
            <a:r>
              <a:rPr lang="ru-RU" i="1" dirty="0" smtClean="0"/>
              <a:t>- Допускается </a:t>
            </a:r>
            <a:r>
              <a:rPr lang="ru-RU" i="1" dirty="0"/>
              <a:t>(при необходимости) увеличение </a:t>
            </a:r>
            <a:r>
              <a:rPr lang="ru-RU" i="1" dirty="0" smtClean="0"/>
              <a:t>кратности </a:t>
            </a:r>
            <a:r>
              <a:rPr lang="ru-RU" i="1" dirty="0"/>
              <a:t>микробиологического исследования мокроты.</a:t>
            </a:r>
          </a:p>
          <a:p>
            <a:r>
              <a:rPr lang="ru-RU" i="1" dirty="0" smtClean="0"/>
              <a:t>- Спиральная </a:t>
            </a:r>
            <a:r>
              <a:rPr lang="ru-RU" dirty="0"/>
              <a:t>компьютерная томография в алгоритме </a:t>
            </a:r>
            <a:r>
              <a:rPr lang="ru-RU" dirty="0" smtClean="0"/>
              <a:t>высокого </a:t>
            </a:r>
            <a:r>
              <a:rPr lang="ru-RU" dirty="0"/>
              <a:t>разрешения с шагом томографа не более 2 </a:t>
            </a:r>
            <a:r>
              <a:rPr lang="ru-RU" dirty="0" smtClean="0"/>
              <a:t>мм легких </a:t>
            </a:r>
            <a:r>
              <a:rPr lang="ru-RU" dirty="0"/>
              <a:t>и средостения.</a:t>
            </a:r>
          </a:p>
          <a:p>
            <a:r>
              <a:rPr lang="ru-RU" sz="2000" b="1" i="1" dirty="0" smtClean="0">
                <a:solidFill>
                  <a:srgbClr val="00B050"/>
                </a:solidFill>
              </a:rPr>
              <a:t>Инвазивные</a:t>
            </a:r>
            <a:r>
              <a:rPr lang="ru-RU" dirty="0" smtClean="0"/>
              <a:t> </a:t>
            </a:r>
            <a:r>
              <a:rPr lang="ru-RU" dirty="0"/>
              <a:t>(по показаниям) с цитологическим, </a:t>
            </a:r>
            <a:r>
              <a:rPr lang="ru-RU" dirty="0" smtClean="0"/>
              <a:t>гистологическим </a:t>
            </a:r>
            <a:r>
              <a:rPr lang="ru-RU" dirty="0"/>
              <a:t>и микробиологическим исследованием </a:t>
            </a:r>
            <a:r>
              <a:rPr lang="ru-RU" dirty="0" smtClean="0"/>
              <a:t>диагностического </a:t>
            </a:r>
            <a:r>
              <a:rPr lang="ru-RU" dirty="0"/>
              <a:t>материала (микроскопия, ПЦР, посев, определение </a:t>
            </a:r>
            <a:r>
              <a:rPr lang="ru-RU" dirty="0" smtClean="0"/>
              <a:t>ЛЧ микробиологическими </a:t>
            </a:r>
            <a:r>
              <a:rPr lang="ru-RU" dirty="0"/>
              <a:t>и молекулярно-генетическими </a:t>
            </a:r>
            <a:r>
              <a:rPr lang="ru-RU" dirty="0" smtClean="0"/>
              <a:t>методами</a:t>
            </a:r>
            <a:r>
              <a:rPr lang="ru-RU" dirty="0"/>
              <a:t>).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Фибробронхоскопия</a:t>
            </a:r>
            <a:r>
              <a:rPr lang="ru-RU" dirty="0" smtClean="0"/>
              <a:t> </a:t>
            </a:r>
            <a:r>
              <a:rPr lang="ru-RU" dirty="0"/>
              <a:t>с комплексом биопсий: </a:t>
            </a:r>
            <a:r>
              <a:rPr lang="ru-RU" dirty="0" err="1" smtClean="0"/>
              <a:t>браш</a:t>
            </a:r>
            <a:r>
              <a:rPr lang="ru-RU" dirty="0" smtClean="0"/>
              <a:t>-биопсией</a:t>
            </a:r>
            <a:r>
              <a:rPr lang="ru-RU" dirty="0"/>
              <a:t>, </a:t>
            </a:r>
            <a:r>
              <a:rPr lang="ru-RU" dirty="0" err="1"/>
              <a:t>транстрахеальной</a:t>
            </a:r>
            <a:r>
              <a:rPr lang="ru-RU" dirty="0"/>
              <a:t> и </a:t>
            </a:r>
            <a:r>
              <a:rPr lang="ru-RU" dirty="0" err="1"/>
              <a:t>трансбронхиальной</a:t>
            </a:r>
            <a:r>
              <a:rPr lang="ru-RU" dirty="0"/>
              <a:t> </a:t>
            </a:r>
            <a:r>
              <a:rPr lang="ru-RU" dirty="0" smtClean="0"/>
              <a:t>пункцией</a:t>
            </a:r>
            <a:r>
              <a:rPr lang="ru-RU" dirty="0"/>
              <a:t>, прямой биопсией слизистой оболочки </a:t>
            </a:r>
            <a:r>
              <a:rPr lang="ru-RU" dirty="0" err="1" smtClean="0"/>
              <a:t>бронхов,патологических</a:t>
            </a:r>
            <a:r>
              <a:rPr lang="ru-RU" dirty="0" smtClean="0"/>
              <a:t> </a:t>
            </a:r>
            <a:r>
              <a:rPr lang="ru-RU" dirty="0"/>
              <a:t>образований в них, исследование </a:t>
            </a:r>
            <a:r>
              <a:rPr lang="ru-RU" dirty="0" smtClean="0"/>
              <a:t>бронхоальвеолярных </a:t>
            </a:r>
            <a:r>
              <a:rPr lang="ru-RU" dirty="0"/>
              <a:t>смывов (БАС).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Трансторакальная</a:t>
            </a:r>
            <a:r>
              <a:rPr lang="ru-RU" dirty="0" smtClean="0"/>
              <a:t> </a:t>
            </a:r>
            <a:r>
              <a:rPr lang="ru-RU" dirty="0"/>
              <a:t>аспирационная биопсия легкого.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Пункционная </a:t>
            </a:r>
            <a:r>
              <a:rPr lang="ru-RU" dirty="0"/>
              <a:t>биопсия </a:t>
            </a:r>
            <a:r>
              <a:rPr lang="ru-RU" dirty="0" smtClean="0"/>
              <a:t>плевры.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Диагностические </a:t>
            </a:r>
            <a:r>
              <a:rPr lang="ru-RU" dirty="0"/>
              <a:t>операции: </a:t>
            </a:r>
            <a:r>
              <a:rPr lang="ru-RU" dirty="0" err="1"/>
              <a:t>медиастиноскопия</a:t>
            </a:r>
            <a:r>
              <a:rPr lang="ru-RU" dirty="0"/>
              <a:t> с </a:t>
            </a:r>
            <a:r>
              <a:rPr lang="ru-RU" dirty="0" smtClean="0"/>
              <a:t>биопсией </a:t>
            </a:r>
            <a:r>
              <a:rPr lang="ru-RU" dirty="0"/>
              <a:t>лимфоузлов, открытая биопсия легкого и </a:t>
            </a:r>
            <a:r>
              <a:rPr lang="ru-RU" dirty="0" smtClean="0"/>
              <a:t>лимфоузлов</a:t>
            </a:r>
            <a:r>
              <a:rPr lang="ru-RU" dirty="0"/>
              <a:t>, открытая биопсия плевры.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765" y="152400"/>
            <a:ext cx="30444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Если диагноз неясен, проводятся 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619" y="1486216"/>
            <a:ext cx="8596668" cy="182658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Лечение туберкулеза органов дыхания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6089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18365"/>
            <a:ext cx="8596668" cy="10099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Общие принципы химиотерапии туберкулеза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3730" y="1037231"/>
            <a:ext cx="9712909" cy="5581934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FFFF00"/>
                </a:solidFill>
              </a:rPr>
              <a:t>1. Химиотерапия является основным компонентом лечения </a:t>
            </a:r>
            <a:r>
              <a:rPr lang="ru-RU" sz="2000" dirty="0" smtClean="0">
                <a:solidFill>
                  <a:srgbClr val="FFFF00"/>
                </a:solidFill>
              </a:rPr>
              <a:t>туберкулеза </a:t>
            </a:r>
            <a:r>
              <a:rPr lang="ru-RU" sz="1400" dirty="0"/>
              <a:t>и заключается в длительном применении оптимальной </a:t>
            </a:r>
            <a:r>
              <a:rPr lang="ru-RU" sz="1400" dirty="0" smtClean="0"/>
              <a:t>комбинации </a:t>
            </a:r>
            <a:r>
              <a:rPr lang="ru-RU" sz="1400" dirty="0"/>
              <a:t>лекарственных препаратов, подавляющих размножение </a:t>
            </a:r>
            <a:r>
              <a:rPr lang="ru-RU" sz="1400" dirty="0" smtClean="0"/>
              <a:t>микобактерий </a:t>
            </a:r>
            <a:r>
              <a:rPr lang="ru-RU" sz="1400" dirty="0"/>
              <a:t>туберкулеза (бактериостатический эффект) или </a:t>
            </a:r>
            <a:r>
              <a:rPr lang="ru-RU" sz="1400" dirty="0" smtClean="0"/>
              <a:t>уничтожающих </a:t>
            </a:r>
            <a:r>
              <a:rPr lang="ru-RU" sz="1400" dirty="0"/>
              <a:t>их в организме пациента (бактерицидный эффект).</a:t>
            </a:r>
          </a:p>
          <a:p>
            <a:pPr algn="just"/>
            <a:r>
              <a:rPr lang="ru-RU" sz="2000" dirty="0">
                <a:solidFill>
                  <a:srgbClr val="FFFF00"/>
                </a:solidFill>
              </a:rPr>
              <a:t>2. Химиотерапия должна быть начата в возможно ранние сроки </a:t>
            </a:r>
            <a:r>
              <a:rPr lang="ru-RU" sz="2000" dirty="0" smtClean="0">
                <a:solidFill>
                  <a:srgbClr val="FFFF00"/>
                </a:solidFill>
              </a:rPr>
              <a:t>после </a:t>
            </a:r>
            <a:r>
              <a:rPr lang="ru-RU" sz="2000" dirty="0">
                <a:solidFill>
                  <a:srgbClr val="FFFF00"/>
                </a:solidFill>
              </a:rPr>
              <a:t>установления и верификации диагноза.</a:t>
            </a:r>
          </a:p>
          <a:p>
            <a:pPr algn="just"/>
            <a:r>
              <a:rPr lang="ru-RU" sz="2000" dirty="0">
                <a:solidFill>
                  <a:srgbClr val="FFFF00"/>
                </a:solidFill>
              </a:rPr>
              <a:t>3. Химиотерапия проводится в 2 фазы: фазу интенсивной </a:t>
            </a:r>
            <a:r>
              <a:rPr lang="ru-RU" sz="2000" dirty="0" smtClean="0">
                <a:solidFill>
                  <a:srgbClr val="FFFF00"/>
                </a:solidFill>
              </a:rPr>
              <a:t>терапии и </a:t>
            </a:r>
            <a:r>
              <a:rPr lang="ru-RU" sz="2000" dirty="0">
                <a:solidFill>
                  <a:srgbClr val="FFFF00"/>
                </a:solidFill>
              </a:rPr>
              <a:t>фазу продолжения лечения</a:t>
            </a:r>
            <a:r>
              <a:rPr lang="ru-RU" sz="2000" dirty="0" smtClean="0">
                <a:solidFill>
                  <a:srgbClr val="FFFF00"/>
                </a:solidFill>
              </a:rPr>
              <a:t>.</a:t>
            </a:r>
          </a:p>
          <a:p>
            <a:pPr algn="just"/>
            <a:r>
              <a:rPr lang="ru-RU" sz="1400" dirty="0"/>
              <a:t>Фаза интенсивной терапии направлена на ликвидацию </a:t>
            </a:r>
            <a:r>
              <a:rPr lang="ru-RU" sz="1400" dirty="0" smtClean="0"/>
              <a:t>клинических </a:t>
            </a:r>
            <a:r>
              <a:rPr lang="ru-RU" sz="1400" dirty="0"/>
              <a:t>проявлений заболевания, максимальное воздействие на </a:t>
            </a:r>
            <a:r>
              <a:rPr lang="ru-RU" sz="1400" dirty="0" smtClean="0"/>
              <a:t>популяцию </a:t>
            </a:r>
            <a:r>
              <a:rPr lang="ru-RU" sz="1400" dirty="0"/>
              <a:t>микобактерий туберкулеза с целью прекращения </a:t>
            </a:r>
            <a:r>
              <a:rPr lang="ru-RU" sz="1400" dirty="0" err="1" smtClean="0"/>
              <a:t>бактериовыделения</a:t>
            </a:r>
            <a:r>
              <a:rPr lang="ru-RU" sz="1400" dirty="0" smtClean="0"/>
              <a:t> и предотвращения </a:t>
            </a:r>
            <a:r>
              <a:rPr lang="ru-RU" sz="1400" dirty="0"/>
              <a:t>развития лекарственной </a:t>
            </a:r>
            <a:r>
              <a:rPr lang="ru-RU" sz="1400" dirty="0" smtClean="0"/>
              <a:t>устойчивости, уменьшение </a:t>
            </a:r>
            <a:r>
              <a:rPr lang="ru-RU" sz="1400" dirty="0"/>
              <a:t>инфильтративных и деструктивных изменений в </a:t>
            </a:r>
            <a:r>
              <a:rPr lang="ru-RU" sz="1400" dirty="0" smtClean="0"/>
              <a:t>органах</a:t>
            </a:r>
            <a:r>
              <a:rPr lang="ru-RU" sz="1400" dirty="0"/>
              <a:t>. Фаза интенсивной терапии может быть составляющей </a:t>
            </a:r>
            <a:r>
              <a:rPr lang="ru-RU" sz="1400" dirty="0" smtClean="0"/>
              <a:t>частью подготовки </a:t>
            </a:r>
            <a:r>
              <a:rPr lang="ru-RU" sz="1400" dirty="0"/>
              <a:t>к хирургической операции.</a:t>
            </a:r>
          </a:p>
          <a:p>
            <a:pPr algn="just"/>
            <a:r>
              <a:rPr lang="ru-RU" sz="1400" dirty="0"/>
              <a:t>Фаза продолжения лечения направлена на подавление </a:t>
            </a:r>
            <a:r>
              <a:rPr lang="ru-RU" sz="1400" dirty="0" smtClean="0"/>
              <a:t>сохраняющейся </a:t>
            </a:r>
            <a:r>
              <a:rPr lang="ru-RU" sz="1400" dirty="0" err="1"/>
              <a:t>микобактериальной</a:t>
            </a:r>
            <a:r>
              <a:rPr lang="ru-RU" sz="1400" dirty="0"/>
              <a:t> популяции. Она обеспечивает </a:t>
            </a:r>
            <a:r>
              <a:rPr lang="ru-RU" sz="1400" dirty="0" smtClean="0"/>
              <a:t>дальнейшее уменьшение </a:t>
            </a:r>
            <a:r>
              <a:rPr lang="ru-RU" sz="1400" dirty="0"/>
              <a:t>воспалительных изменений и инволюцию </a:t>
            </a:r>
            <a:r>
              <a:rPr lang="ru-RU" sz="1400" dirty="0" smtClean="0"/>
              <a:t>туберкулезного </a:t>
            </a:r>
            <a:r>
              <a:rPr lang="ru-RU" sz="1400" dirty="0"/>
              <a:t>процесса, а также восстановление функциональных </a:t>
            </a:r>
            <a:r>
              <a:rPr lang="ru-RU" sz="1400" dirty="0" smtClean="0"/>
              <a:t>возможностей пациента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193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2159</Words>
  <Application>Microsoft Office PowerPoint</Application>
  <PresentationFormat>Широкоэкранный</PresentationFormat>
  <Paragraphs>203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Times New Roman</vt:lpstr>
      <vt:lpstr>TimesNewRomanPS-BoldMT</vt:lpstr>
      <vt:lpstr>TimesNewRomanPSMT</vt:lpstr>
      <vt:lpstr>Trebuchet MS</vt:lpstr>
      <vt:lpstr>Wingdings</vt:lpstr>
      <vt:lpstr>Wingdings 3</vt:lpstr>
      <vt:lpstr>Wingdings-Regular</vt:lpstr>
      <vt:lpstr>Грань</vt:lpstr>
      <vt:lpstr>Презентация PowerPoint</vt:lpstr>
      <vt:lpstr>Медицинские профессиональные некоммерческие организации раз- рабатывают и утверждают клинические рекомендации (протоколы лечения) по вопросам оказания медицинской помощи.</vt:lpstr>
      <vt:lpstr>Презентация PowerPoint</vt:lpstr>
      <vt:lpstr>Алгоритм диагностики туберкулеза органов дыхания</vt:lpstr>
      <vt:lpstr>Презентация PowerPoint</vt:lpstr>
      <vt:lpstr>Обязательный диагностический минимум (ОДМ):</vt:lpstr>
      <vt:lpstr>Дополнительные методы исследования (ДМИ):</vt:lpstr>
      <vt:lpstr>Лечение туберкулеза органов дыхания</vt:lpstr>
      <vt:lpstr>Общие принципы химиотерапии туберкулеза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Березан</dc:creator>
  <cp:lastModifiedBy>Наталья Березан</cp:lastModifiedBy>
  <cp:revision>27</cp:revision>
  <dcterms:created xsi:type="dcterms:W3CDTF">2014-07-05T04:26:40Z</dcterms:created>
  <dcterms:modified xsi:type="dcterms:W3CDTF">2014-07-07T13:27:40Z</dcterms:modified>
</cp:coreProperties>
</file>